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18" r:id="rId5"/>
    <p:sldId id="419" r:id="rId6"/>
    <p:sldId id="420" r:id="rId7"/>
    <p:sldId id="430" r:id="rId8"/>
    <p:sldId id="431" r:id="rId9"/>
    <p:sldId id="429" r:id="rId10"/>
    <p:sldId id="426" r:id="rId11"/>
    <p:sldId id="422" r:id="rId12"/>
    <p:sldId id="423" r:id="rId13"/>
    <p:sldId id="424" r:id="rId14"/>
    <p:sldId id="427" r:id="rId15"/>
    <p:sldId id="428" r:id="rId16"/>
    <p:sldId id="432" r:id="rId1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4 Work Packages" id="{B1EEE415-A143-4EF8-823A-C641C486E138}">
          <p14:sldIdLst>
            <p14:sldId id="418"/>
            <p14:sldId id="419"/>
            <p14:sldId id="420"/>
            <p14:sldId id="430"/>
            <p14:sldId id="431"/>
            <p14:sldId id="429"/>
            <p14:sldId id="426"/>
            <p14:sldId id="422"/>
            <p14:sldId id="423"/>
            <p14:sldId id="424"/>
            <p14:sldId id="427"/>
            <p14:sldId id="428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73" autoAdjust="0"/>
  </p:normalViewPr>
  <p:slideViewPr>
    <p:cSldViewPr>
      <p:cViewPr varScale="1">
        <p:scale>
          <a:sx n="67" d="100"/>
          <a:sy n="67" d="100"/>
        </p:scale>
        <p:origin x="147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65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4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86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FDC713-8F84-4867-B593-6E4EE7D699E7}" type="slidenum">
              <a:rPr lang="tr-TR" altLang="tr-TR"/>
              <a:pPr/>
              <a:t>7</a:t>
            </a:fld>
            <a:endParaRPr lang="tr-TR" altLang="tr-TR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9502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ED60C4-7891-4AE9-B229-477755A80A64}" type="slidenum">
              <a:rPr lang="tr-TR" altLang="tr-TR"/>
              <a:pPr/>
              <a:t>8</a:t>
            </a:fld>
            <a:endParaRPr lang="tr-TR" altLang="tr-TR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37945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655023-F2CA-4FB0-8C24-2DD37CAE706D}" type="slidenum">
              <a:rPr lang="tr-TR" altLang="tr-TR"/>
              <a:pPr/>
              <a:t>9</a:t>
            </a:fld>
            <a:endParaRPr lang="tr-TR" altLang="tr-TR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4188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7C767-6E58-4DD1-B0E8-B4D4E6C5DD77}" type="slidenum">
              <a:rPr lang="tr-TR" altLang="tr-TR"/>
              <a:pPr/>
              <a:t>10</a:t>
            </a:fld>
            <a:endParaRPr lang="tr-TR" altLang="tr-TR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3024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2441A2-337D-4880-B524-85704786F345}" type="slidenum">
              <a:rPr lang="tr-TR" altLang="tr-TR"/>
              <a:pPr/>
              <a:t>11</a:t>
            </a:fld>
            <a:endParaRPr lang="tr-TR" altLang="tr-TR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61023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994DC7-C414-4C55-B015-29537E311AAC}" type="slidenum">
              <a:rPr lang="tr-TR" altLang="tr-TR"/>
              <a:pPr/>
              <a:t>12</a:t>
            </a:fld>
            <a:endParaRPr lang="tr-TR" altLang="tr-TR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1744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3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dirty="0"/>
              <a:t>WP4 – </a:t>
            </a:r>
            <a:r>
              <a:rPr lang="en-GB" sz="2400" dirty="0"/>
              <a:t>Knowledge base Design and Implementation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11760" y="2276872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Prof. Dr. Geylani Kardas (</a:t>
            </a:r>
            <a:r>
              <a:rPr lang="en-US" sz="1600" i="1" dirty="0" err="1"/>
              <a:t>KocSistem</a:t>
            </a:r>
            <a:r>
              <a:rPr lang="en-US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77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539750" y="1123950"/>
            <a:ext cx="83534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 hangingPunct="1">
              <a:lnSpc>
                <a:spcPct val="100000"/>
              </a:lnSpc>
              <a:buSzPct val="45000"/>
            </a:pPr>
            <a:r>
              <a:rPr lang="nl-NL" altLang="tr-TR" sz="1600" b="1" dirty="0">
                <a:solidFill>
                  <a:srgbClr val="00A651"/>
                </a:solidFill>
              </a:rPr>
              <a:t>Ontology Issues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dirty="0"/>
              <a:t>CRUD operations on ontologies as RESTFUL services</a:t>
            </a:r>
            <a:br>
              <a:rPr lang="nl-NL" altLang="tr-TR" sz="1600" dirty="0"/>
            </a:br>
            <a:r>
              <a:rPr lang="nl-NL" altLang="tr-TR" sz="1600" dirty="0"/>
              <a:t>Using a sample design document, Mantis designed a document ontology</a:t>
            </a:r>
            <a:br>
              <a:rPr lang="nl-NL" altLang="tr-TR" sz="1600" dirty="0"/>
            </a:br>
            <a:r>
              <a:rPr lang="nl-NL" altLang="tr-TR" sz="1600" dirty="0"/>
              <a:t>Ontology is hosted on Mantis servers</a:t>
            </a:r>
            <a:br>
              <a:rPr lang="nl-NL" altLang="tr-TR" sz="1600" dirty="0"/>
            </a:br>
            <a:r>
              <a:rPr lang="nl-NL" altLang="tr-TR" sz="1600" dirty="0"/>
              <a:t>Manual RDF export</a:t>
            </a:r>
            <a:br>
              <a:rPr lang="nl-NL" altLang="tr-TR" sz="1600" dirty="0"/>
            </a:br>
            <a:r>
              <a:rPr lang="nl-NL" altLang="tr-TR" sz="1600" dirty="0"/>
              <a:t>Automatically RDF export (working on)</a:t>
            </a:r>
            <a:br>
              <a:rPr lang="nl-NL" altLang="tr-TR" sz="1600" dirty="0"/>
            </a:br>
            <a:r>
              <a:rPr lang="nl-NL" altLang="tr-TR" sz="1600" dirty="0"/>
              <a:t/>
            </a:r>
            <a:br>
              <a:rPr lang="nl-NL" altLang="tr-TR" sz="1600" dirty="0"/>
            </a:br>
            <a:r>
              <a:rPr lang="nl-NL" altLang="tr-TR" sz="1600" b="1" dirty="0">
                <a:solidFill>
                  <a:srgbClr val="00A651"/>
                </a:solidFill>
              </a:rPr>
              <a:t>Ontology Services</a:t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u="sng" dirty="0"/>
              <a:t>insertTriple:</a:t>
            </a:r>
            <a:r>
              <a:rPr lang="nl-NL" altLang="tr-TR" sz="1600" dirty="0"/>
              <a:t> This method inserts a new triple into an ontology.</a:t>
            </a:r>
            <a:br>
              <a:rPr lang="nl-NL" altLang="tr-TR" sz="1600" dirty="0"/>
            </a:br>
            <a:r>
              <a:rPr lang="nl-NL" altLang="tr-TR" sz="1600" b="1" u="sng" dirty="0"/>
              <a:t>ImportIntoOntology:</a:t>
            </a:r>
            <a:r>
              <a:rPr lang="nl-NL" altLang="tr-TR" sz="1600" dirty="0"/>
              <a:t> This method imports triples into an ontology</a:t>
            </a:r>
            <a:br>
              <a:rPr lang="nl-NL" altLang="tr-TR" sz="1600" dirty="0"/>
            </a:br>
            <a:r>
              <a:rPr lang="nl-NL" altLang="tr-TR" sz="1600" b="1" u="sng" dirty="0"/>
              <a:t>exportOntology:</a:t>
            </a:r>
            <a:r>
              <a:rPr lang="nl-NL" altLang="tr-TR" sz="1600" dirty="0"/>
              <a:t> This method exports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executeQuery:</a:t>
            </a:r>
            <a:r>
              <a:rPr lang="nl-NL" altLang="tr-TR" sz="1600" dirty="0"/>
              <a:t> This method executes specific query</a:t>
            </a:r>
            <a:br>
              <a:rPr lang="nl-NL" altLang="tr-TR" sz="1600" dirty="0"/>
            </a:br>
            <a:r>
              <a:rPr lang="nl-NL" altLang="tr-TR" sz="1600" b="1" u="sng" dirty="0"/>
              <a:t>dropOntology:</a:t>
            </a:r>
            <a:r>
              <a:rPr lang="nl-NL" altLang="tr-TR" sz="1600" dirty="0"/>
              <a:t> This method drops a specific ontology</a:t>
            </a:r>
            <a:br>
              <a:rPr lang="nl-NL" altLang="tr-TR" sz="1600" dirty="0"/>
            </a:br>
            <a:r>
              <a:rPr lang="nl-NL" altLang="tr-TR" sz="1600" b="1" u="sng" dirty="0"/>
              <a:t>removeTriple:</a:t>
            </a:r>
            <a:r>
              <a:rPr lang="nl-NL" altLang="tr-TR" sz="1600" dirty="0"/>
              <a:t> This method removes specific triple(s)</a:t>
            </a: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r>
              <a:rPr lang="nl-NL" altLang="tr-TR" sz="1600" b="1" dirty="0">
                <a:solidFill>
                  <a:srgbClr val="00A651"/>
                </a:solidFill>
              </a:rPr>
              <a:t/>
            </a:r>
            <a:br>
              <a:rPr lang="nl-NL" altLang="tr-TR" sz="1600" b="1" dirty="0">
                <a:solidFill>
                  <a:srgbClr val="00A651"/>
                </a:solidFill>
              </a:rPr>
            </a:br>
            <a:endParaRPr lang="nl-NL" altLang="tr-TR" sz="1600" b="1" dirty="0">
              <a:solidFill>
                <a:srgbClr val="00A65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Issues and Services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55534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"/>
          <a:stretch/>
        </p:blipFill>
        <p:spPr bwMode="auto">
          <a:xfrm>
            <a:off x="611560" y="1196752"/>
            <a:ext cx="7199312" cy="518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tr-TR" dirty="0"/>
              <a:t>Sample Document Ontology</a:t>
            </a:r>
            <a:br>
              <a:rPr lang="nl-NL" altLang="tr-TR" dirty="0"/>
            </a:br>
            <a:r>
              <a:rPr lang="nl-NL" altLang="tr-TR" dirty="0"/>
              <a:t>Model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3941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99312" cy="525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228000" cy="828000"/>
          </a:xfrm>
        </p:spPr>
        <p:txBody>
          <a:bodyPr/>
          <a:lstStyle/>
          <a:p>
            <a:r>
              <a:rPr lang="nl-NL" altLang="tr-TR" dirty="0"/>
              <a:t>Sample Document Ontology </a:t>
            </a:r>
            <a:br>
              <a:rPr lang="nl-NL" altLang="tr-TR" dirty="0"/>
            </a:br>
            <a:r>
              <a:rPr lang="nl-NL" altLang="tr-TR" dirty="0"/>
              <a:t>Model Instance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14582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15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896544"/>
          </a:xfrm>
        </p:spPr>
        <p:txBody>
          <a:bodyPr/>
          <a:lstStyle/>
          <a:p>
            <a:pPr>
              <a:defRPr/>
            </a:pPr>
            <a:r>
              <a:rPr lang="tr-TR" sz="2400" dirty="0"/>
              <a:t>D</a:t>
            </a:r>
            <a:r>
              <a:rPr lang="en-GB" sz="2400" dirty="0" err="1"/>
              <a:t>esign</a:t>
            </a:r>
            <a:r>
              <a:rPr lang="en-GB" sz="2400" dirty="0"/>
              <a:t> and </a:t>
            </a:r>
            <a:r>
              <a:rPr lang="en-GB" sz="2400" dirty="0" smtClean="0"/>
              <a:t>implement</a:t>
            </a:r>
            <a:r>
              <a:rPr lang="tr-TR" sz="2400" dirty="0" smtClean="0"/>
              <a:t> the ModelWriter’s:</a:t>
            </a:r>
          </a:p>
          <a:p>
            <a:pPr lvl="1">
              <a:defRPr/>
            </a:pPr>
            <a:r>
              <a:rPr lang="en-GB" dirty="0" smtClean="0"/>
              <a:t>federated </a:t>
            </a:r>
            <a:r>
              <a:rPr lang="en-GB" dirty="0"/>
              <a:t>Knowledge Base itself, hosting multiple formalisms</a:t>
            </a:r>
            <a:r>
              <a:rPr lang="en-GB" dirty="0" smtClean="0"/>
              <a:t>.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bi-directional </a:t>
            </a:r>
            <a:r>
              <a:rPr lang="en-GB" dirty="0"/>
              <a:t>text-model synchronization </a:t>
            </a:r>
            <a:r>
              <a:rPr lang="en-GB" dirty="0" smtClean="0"/>
              <a:t>mechanism.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tr-TR" dirty="0" smtClean="0"/>
              <a:t>r</a:t>
            </a:r>
            <a:r>
              <a:rPr lang="tr-TR" dirty="0" smtClean="0"/>
              <a:t>equired </a:t>
            </a:r>
            <a:r>
              <a:rPr lang="en-GB" dirty="0" smtClean="0"/>
              <a:t>API</a:t>
            </a:r>
            <a:endParaRPr lang="tr-TR" dirty="0" smtClean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a </a:t>
            </a:r>
            <a:r>
              <a:rPr lang="en-GB" dirty="0"/>
              <a:t>set of specialised modules (plug-ins) that exploit the Knowledge Base in ways that make the tasks of Technical Authors much more productive, e.g. consistency </a:t>
            </a:r>
            <a:r>
              <a:rPr lang="en-GB" dirty="0" smtClean="0"/>
              <a:t>checks.</a:t>
            </a:r>
            <a:endParaRPr lang="tr-TR" dirty="0"/>
          </a:p>
          <a:p>
            <a:pPr lvl="1">
              <a:defRPr/>
            </a:pPr>
            <a:endParaRPr lang="tr-TR" dirty="0" smtClean="0"/>
          </a:p>
          <a:p>
            <a:pPr lvl="1">
              <a:defRPr/>
            </a:pPr>
            <a:r>
              <a:rPr lang="en-GB" dirty="0" smtClean="0"/>
              <a:t>the </a:t>
            </a:r>
            <a:r>
              <a:rPr lang="en-GB" dirty="0"/>
              <a:t>collaborative functions linking and hierarchically organizing multiple </a:t>
            </a:r>
            <a:r>
              <a:rPr lang="en-GB" dirty="0" err="1"/>
              <a:t>ModelWriter</a:t>
            </a:r>
            <a:r>
              <a:rPr lang="en-GB" dirty="0"/>
              <a:t> KBs used by different Technical Authors on different sites</a:t>
            </a:r>
            <a:r>
              <a:rPr lang="en-GB" dirty="0" smtClean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281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104456"/>
          </a:xfrm>
        </p:spPr>
        <p:txBody>
          <a:bodyPr/>
          <a:lstStyle/>
          <a:p>
            <a:pPr>
              <a:defRPr/>
            </a:pPr>
            <a:r>
              <a:rPr lang="en-GB" dirty="0"/>
              <a:t>Plug-in #1 – This provides consistency and completeness checks within the same software lifecycle document, allowing automatic quality review of the content (meaning).</a:t>
            </a:r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#2 – This provides consistency and completeness checks between related set of documents</a:t>
            </a:r>
            <a:r>
              <a:rPr lang="tr-TR" dirty="0"/>
              <a:t>.</a:t>
            </a:r>
            <a:endParaRPr lang="en-GB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#3 – This provides semantic comparison between two versions of the same software lifecycle document (i.e. what conceptual changes have happened).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66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Approach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567618"/>
            <a:ext cx="8071625" cy="4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ModelWriter Core Model</a:t>
            </a:r>
            <a:br>
              <a:rPr lang="en-US" dirty="0"/>
            </a:br>
            <a:r>
              <a:rPr lang="en-US" dirty="0"/>
              <a:t>State-of-the-art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5" y="1700808"/>
            <a:ext cx="793246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ModelWriter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en-US" dirty="0"/>
              <a:t> Model</a:t>
            </a:r>
            <a:br>
              <a:rPr lang="en-US" dirty="0"/>
            </a:br>
            <a:r>
              <a:rPr lang="en-US" dirty="0"/>
              <a:t>Implemented by OBEO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 1"/>
          <p:cNvPicPr/>
          <p:nvPr/>
        </p:nvPicPr>
        <p:blipFill>
          <a:blip r:embed="rId3"/>
          <a:stretch>
            <a:fillRect/>
          </a:stretch>
        </p:blipFill>
        <p:spPr>
          <a:xfrm>
            <a:off x="468000" y="1268760"/>
            <a:ext cx="807162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92348"/>
            <a:ext cx="3816424" cy="564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Design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4644007" y="1484784"/>
            <a:ext cx="4258071" cy="2654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700"/>
              </a:spcAft>
            </a:pPr>
            <a:r>
              <a:rPr lang="en-US" kern="50" dirty="0">
                <a:latin typeface="Liberation Serif"/>
                <a:ea typeface="Droid Sans Fallback"/>
                <a:cs typeface="FreeSans"/>
              </a:rPr>
              <a:t>The class diagram of the knowledge base data structure </a:t>
            </a:r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representation</a:t>
            </a:r>
            <a:r>
              <a:rPr lang="tr-TR" kern="50" dirty="0" smtClean="0">
                <a:latin typeface="Liberation Serif"/>
                <a:ea typeface="Droid Sans Fallback"/>
                <a:cs typeface="FreeSans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700"/>
              </a:spcAft>
            </a:pPr>
            <a:endParaRPr lang="tr-TR" kern="50" dirty="0">
              <a:latin typeface="Liberation Serif"/>
              <a:ea typeface="Droid Sans Fallback"/>
              <a:cs typeface="FreeSans"/>
            </a:endParaRPr>
          </a:p>
          <a:p>
            <a:r>
              <a:rPr lang="en-US" kern="50" dirty="0">
                <a:latin typeface="Liberation Serif"/>
                <a:ea typeface="Droid Sans Fallback"/>
                <a:cs typeface="FreeSans"/>
              </a:rPr>
              <a:t>MANTIS has prepared D4.1.1 Knowledge Base Design </a:t>
            </a:r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Document. </a:t>
            </a:r>
            <a:endParaRPr lang="tr-TR" kern="50" dirty="0" smtClean="0">
              <a:latin typeface="Liberation Serif"/>
              <a:ea typeface="Droid Sans Fallback"/>
              <a:cs typeface="FreeSans"/>
            </a:endParaRPr>
          </a:p>
          <a:p>
            <a:endParaRPr lang="tr-TR" kern="50" dirty="0">
              <a:latin typeface="Liberation Serif"/>
              <a:ea typeface="Droid Sans Fallback"/>
              <a:cs typeface="FreeSans"/>
            </a:endParaRPr>
          </a:p>
          <a:p>
            <a:r>
              <a:rPr lang="en-US" kern="50" dirty="0" smtClean="0">
                <a:latin typeface="Liberation Serif"/>
                <a:ea typeface="Droid Sans Fallback"/>
                <a:cs typeface="FreeSans"/>
              </a:rPr>
              <a:t>This </a:t>
            </a:r>
            <a:r>
              <a:rPr lang="en-US" kern="50" dirty="0">
                <a:latin typeface="Liberation Serif"/>
                <a:ea typeface="Droid Sans Fallback"/>
                <a:cs typeface="FreeSans"/>
              </a:rPr>
              <a:t>document still is open to edit and to add contributions.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118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1052736"/>
            <a:ext cx="5436641" cy="427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nl-NL" altLang="tr-TR" dirty="0">
                <a:solidFill>
                  <a:srgbClr val="00A651"/>
                </a:solidFill>
              </a:rPr>
              <a:t>Ontology Infrastructure</a:t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nl-NL" altLang="tr-TR" dirty="0">
                <a:solidFill>
                  <a:srgbClr val="00A651"/>
                </a:solidFill>
              </a:rPr>
              <a:t/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nl-NL" altLang="tr-TR" dirty="0">
                <a:solidFill>
                  <a:srgbClr val="00A651"/>
                </a:solidFill>
              </a:rPr>
              <a:t/>
            </a:r>
            <a:br>
              <a:rPr lang="nl-NL" altLang="tr-TR" dirty="0">
                <a:solidFill>
                  <a:srgbClr val="00A651"/>
                </a:solidFill>
              </a:rPr>
            </a:br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        </a:t>
            </a:r>
            <a:endParaRPr lang="tr-TR" dirty="0"/>
          </a:p>
        </p:txBody>
      </p:sp>
      <p:sp>
        <p:nvSpPr>
          <p:cNvPr id="2" name="Rectangle 1"/>
          <p:cNvSpPr/>
          <p:nvPr/>
        </p:nvSpPr>
        <p:spPr>
          <a:xfrm>
            <a:off x="683568" y="530527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/>
            <a:r>
              <a:rPr lang="en-US" sz="1600" b="1" dirty="0">
                <a:latin typeface="+mj-lt"/>
              </a:rPr>
              <a:t>WMS/WFS </a:t>
            </a:r>
            <a:r>
              <a:rPr lang="en-US" sz="1600" b="1" dirty="0" smtClean="0">
                <a:latin typeface="+mj-lt"/>
              </a:rPr>
              <a:t>services</a:t>
            </a:r>
            <a:r>
              <a:rPr lang="tr-TR" sz="1600" b="1" dirty="0">
                <a:latin typeface="+mj-lt"/>
              </a:rPr>
              <a:t>: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standardized by Open Geospatial Consortium </a:t>
            </a:r>
            <a:r>
              <a:rPr lang="en-US" sz="1600" dirty="0" smtClean="0">
                <a:latin typeface="+mj-lt"/>
              </a:rPr>
              <a:t>to </a:t>
            </a:r>
            <a:r>
              <a:rPr lang="en-US" sz="1600" dirty="0">
                <a:latin typeface="+mj-lt"/>
              </a:rPr>
              <a:t>use geographical </a:t>
            </a:r>
            <a:r>
              <a:rPr lang="en-US" sz="1600" dirty="0" smtClean="0">
                <a:latin typeface="+mj-lt"/>
              </a:rPr>
              <a:t>attributes.</a:t>
            </a:r>
            <a:endParaRPr lang="tr-TR" sz="1600" dirty="0" smtClean="0">
              <a:latin typeface="+mj-lt"/>
            </a:endParaRPr>
          </a:p>
          <a:p>
            <a:pPr indent="-228600"/>
            <a:r>
              <a:rPr lang="en-US" sz="1600" b="1" dirty="0" smtClean="0">
                <a:latin typeface="+mj-lt"/>
              </a:rPr>
              <a:t>IAM </a:t>
            </a:r>
            <a:r>
              <a:rPr lang="en-US" sz="1600" b="1" dirty="0">
                <a:latin typeface="+mj-lt"/>
              </a:rPr>
              <a:t>interface</a:t>
            </a:r>
            <a:r>
              <a:rPr lang="en-US" sz="1600" dirty="0">
                <a:latin typeface="+mj-lt"/>
              </a:rPr>
              <a:t> for identification and access management. </a:t>
            </a:r>
            <a:r>
              <a:rPr lang="tr-TR" sz="1600" dirty="0" smtClean="0">
                <a:latin typeface="+mj-lt"/>
              </a:rPr>
              <a:t>Current</a:t>
            </a:r>
            <a:r>
              <a:rPr lang="en-US" sz="1600" dirty="0" smtClean="0">
                <a:latin typeface="+mj-lt"/>
              </a:rPr>
              <a:t> platform</a:t>
            </a:r>
            <a:r>
              <a:rPr lang="tr-TR" sz="1600" dirty="0" smtClean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uses </a:t>
            </a:r>
            <a:r>
              <a:rPr lang="en-US" sz="1600" dirty="0">
                <a:latin typeface="+mj-lt"/>
              </a:rPr>
              <a:t>OAuth2 authentication system (http://oauth.net/2</a:t>
            </a:r>
            <a:r>
              <a:rPr lang="en-US" sz="1600" dirty="0" smtClean="0">
                <a:latin typeface="+mj-lt"/>
              </a:rPr>
              <a:t>/)</a:t>
            </a:r>
            <a:endParaRPr lang="tr-TR" sz="1600" dirty="0">
              <a:latin typeface="+mj-lt"/>
            </a:endParaRPr>
          </a:p>
          <a:p>
            <a:pPr>
              <a:spcAft>
                <a:spcPts val="0"/>
              </a:spcAft>
            </a:pPr>
            <a:endParaRPr lang="tr-TR" sz="1200" kern="50" dirty="0">
              <a:latin typeface="+mj-lt"/>
              <a:ea typeface="Droid Sans Fallback"/>
              <a:cs typeface="FreeSans"/>
            </a:endParaRPr>
          </a:p>
          <a:p>
            <a:r>
              <a:rPr lang="en-US" sz="1600" kern="50" dirty="0">
                <a:latin typeface="+mj-lt"/>
                <a:ea typeface="Droid Sans Fallback"/>
                <a:cs typeface="FreeSans"/>
              </a:rPr>
              <a:t>Web Feature Services (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WFS)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/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Web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Map Services (WMS) 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may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be partially 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implemented.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 </a:t>
            </a:r>
          </a:p>
          <a:p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I</a:t>
            </a:r>
            <a:r>
              <a:rPr lang="en-US" sz="1600" kern="50" dirty="0" err="1" smtClean="0">
                <a:latin typeface="+mj-lt"/>
                <a:ea typeface="Droid Sans Fallback"/>
                <a:cs typeface="FreeSans"/>
              </a:rPr>
              <a:t>dentity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and access management (IAM) </a:t>
            </a:r>
            <a:r>
              <a:rPr lang="tr-TR" sz="1600" kern="50" dirty="0" smtClean="0">
                <a:latin typeface="+mj-lt"/>
                <a:ea typeface="Droid Sans Fallback"/>
                <a:cs typeface="FreeSans"/>
              </a:rPr>
              <a:t>s</a:t>
            </a:r>
            <a:r>
              <a:rPr lang="en-US" sz="1600" kern="50" dirty="0" err="1" smtClean="0">
                <a:latin typeface="+mj-lt"/>
                <a:ea typeface="Droid Sans Fallback"/>
                <a:cs typeface="FreeSans"/>
              </a:rPr>
              <a:t>ervices</a:t>
            </a:r>
            <a:r>
              <a:rPr lang="en-US" sz="1600" kern="50" dirty="0" smtClean="0">
                <a:latin typeface="+mj-lt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+mj-lt"/>
                <a:ea typeface="Droid Sans Fallback"/>
                <a:cs typeface="FreeSans"/>
              </a:rPr>
              <a:t>may not be implemented at all. </a:t>
            </a:r>
            <a:endParaRPr lang="tr-T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921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12776"/>
            <a:ext cx="7007426" cy="318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12738" y="1220390"/>
            <a:ext cx="1522958" cy="3360738"/>
            <a:chOff x="197" y="1143"/>
            <a:chExt cx="1087" cy="2351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1143"/>
              <a:ext cx="815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" y="1891"/>
              <a:ext cx="863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" y="2319"/>
              <a:ext cx="34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" y="2640"/>
              <a:ext cx="1087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2214"/>
              <a:ext cx="407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 Implementation</a:t>
            </a:r>
            <a:br>
              <a:rPr lang="en-US" dirty="0"/>
            </a:br>
            <a:r>
              <a:rPr lang="en-US" dirty="0"/>
              <a:t>Ontology Infrastructure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619570" y="4679265"/>
            <a:ext cx="82729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The requests that arrives via web services are stored as triple in the Virtuoso Ontology Database 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and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can be queried. 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All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processes that are based on ontology are done in Ontology Management 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Module</a:t>
            </a:r>
            <a:r>
              <a:rPr lang="tr-TR" sz="1600" kern="50" dirty="0" smtClean="0">
                <a:latin typeface="Liberation Serif"/>
                <a:ea typeface="Droid Sans Fallback"/>
                <a:cs typeface="FreeSans"/>
              </a:rPr>
              <a:t> (OMM)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. 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tr-TR" sz="1600" kern="50" dirty="0" smtClean="0">
                <a:latin typeface="Liberation Serif"/>
                <a:ea typeface="Droid Sans Fallback"/>
                <a:cs typeface="FreeSans"/>
              </a:rPr>
              <a:t>OMM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is set up on parent Jena framework and inference engine can be utilized efficiently with SPARQL queries</a:t>
            </a: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.</a:t>
            </a:r>
            <a:endParaRPr lang="tr-TR" sz="1600" kern="50" dirty="0" smtClean="0">
              <a:latin typeface="Liberation Serif"/>
              <a:ea typeface="Droid Sans Fallback"/>
              <a:cs typeface="FreeSans"/>
            </a:endParaRPr>
          </a:p>
          <a:p>
            <a:pPr>
              <a:spcAft>
                <a:spcPts val="0"/>
              </a:spcAft>
            </a:pPr>
            <a:r>
              <a:rPr lang="en-US" sz="1600" kern="50" dirty="0" smtClean="0">
                <a:latin typeface="Liberation Serif"/>
                <a:ea typeface="Droid Sans Fallback"/>
                <a:cs typeface="FreeSans"/>
              </a:rPr>
              <a:t>Also </a:t>
            </a:r>
            <a:r>
              <a:rPr lang="en-US" sz="1600" kern="50" dirty="0">
                <a:latin typeface="Liberation Serif"/>
                <a:ea typeface="Droid Sans Fallback"/>
                <a:cs typeface="FreeSans"/>
              </a:rPr>
              <a:t>by using Web Protégé ontology can be generated in RDF/OWL formats and that ontology can be stored in Virtuoso. </a:t>
            </a:r>
            <a:endParaRPr lang="tr-TR" sz="1600" kern="50" dirty="0">
              <a:effectLst/>
              <a:latin typeface="Liberation Serif"/>
              <a:ea typeface="Droid Sans Fallback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064360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2942</TotalTime>
  <Words>374</Words>
  <Application>Microsoft Office PowerPoint</Application>
  <PresentationFormat>On-screen Show (4:3)</PresentationFormat>
  <Paragraphs>51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Droid Sans Fallback</vt:lpstr>
      <vt:lpstr>FreeSans</vt:lpstr>
      <vt:lpstr>Liberation Serif</vt:lpstr>
      <vt:lpstr>Wingdings</vt:lpstr>
      <vt:lpstr>ITEA 3 PowerPoint template_small</vt:lpstr>
      <vt:lpstr>PowerPoint Presentation</vt:lpstr>
      <vt:lpstr> WP4 Knowledge Base Design and Implementation</vt:lpstr>
      <vt:lpstr> WP4 Knowledge Base Design and Implementation</vt:lpstr>
      <vt:lpstr>ModelWriter Core Model Approach</vt:lpstr>
      <vt:lpstr>ModelWriter Core Model State-of-the-art</vt:lpstr>
      <vt:lpstr>ModelWriter Core Model Implemented by OBEO</vt:lpstr>
      <vt:lpstr>Knowledge-base Design</vt:lpstr>
      <vt:lpstr>     Ontology Infrastructure   Knowledge-base Implementation Ontology Infrastructure        </vt:lpstr>
      <vt:lpstr>Knowledge-base Implementation Ontology Infrastructure</vt:lpstr>
      <vt:lpstr>Ontology Issues and Services</vt:lpstr>
      <vt:lpstr>Sample Document Ontology Model</vt:lpstr>
      <vt:lpstr>Sample Document Ontology  Model Instance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Geylani</cp:lastModifiedBy>
  <cp:revision>679</cp:revision>
  <dcterms:created xsi:type="dcterms:W3CDTF">2014-11-11T13:03:42Z</dcterms:created>
  <dcterms:modified xsi:type="dcterms:W3CDTF">2016-11-13T22:25:47Z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